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8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1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3" d="100"/>
          <a:sy n="63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019F46-8266-4E54-B94F-D49E59F6337D}" type="datetimeFigureOut">
              <a:rPr lang="ar-SA" smtClean="0"/>
              <a:t>13/10/1443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182A074-E390-4B2E-8BA1-6602A37EF9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69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/>
          </a:p>
        </p:txBody>
      </p:sp>
      <p:sp>
        <p:nvSpPr>
          <p:cNvPr id="614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EA72AD-021F-4CDE-9965-855273909003}" type="slidenum">
              <a:rPr lang="ar-IQ" altLang="ar-SA" smtClean="0">
                <a:latin typeface="Calibri" panose="020F0502020204030204" pitchFamily="34" charset="0"/>
              </a:rPr>
              <a:pPr/>
              <a:t>1</a:t>
            </a:fld>
            <a:endParaRPr lang="ar-IQ" altLang="ar-S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60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IQ" altLang="ar-IQ"/>
          </a:p>
        </p:txBody>
      </p:sp>
    </p:spTree>
    <p:extLst>
      <p:ext uri="{BB962C8B-B14F-4D97-AF65-F5344CB8AC3E}">
        <p14:creationId xmlns:p14="http://schemas.microsoft.com/office/powerpoint/2010/main" val="347707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1E30-31FC-43C2-8364-6C01EC9A1F2F}" type="datetimeFigureOut">
              <a:rPr lang="ar-SA" smtClean="0"/>
              <a:t>13/10/1443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E8E1-FBBC-422F-A202-88EC505BE5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193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1E30-31FC-43C2-8364-6C01EC9A1F2F}" type="datetimeFigureOut">
              <a:rPr lang="ar-SA" smtClean="0"/>
              <a:t>13/10/1443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E8E1-FBBC-422F-A202-88EC505BE5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955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1E30-31FC-43C2-8364-6C01EC9A1F2F}" type="datetimeFigureOut">
              <a:rPr lang="ar-SA" smtClean="0"/>
              <a:t>13/10/1443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E8E1-FBBC-422F-A202-88EC505BE5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4568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057400"/>
            <a:ext cx="5080000" cy="4114800"/>
          </a:xfrm>
        </p:spPr>
        <p:txBody>
          <a:bodyPr rtlCol="1">
            <a:normAutofit/>
          </a:bodyPr>
          <a:lstStyle/>
          <a:p>
            <a:pPr lvl="0"/>
            <a:endParaRPr lang="ar-IQ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1D1F1-734C-4066-BB0D-EA4B4EBB5ED2}" type="uaqdatetime1">
              <a:rPr lang="ar-SA"/>
              <a:pPr>
                <a:defRPr/>
              </a:pPr>
              <a:t>13/10/1443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Basrah-College of Medicine-Physiology Department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86737-7A78-445A-A034-BDA011584FD7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1823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1E30-31FC-43C2-8364-6C01EC9A1F2F}" type="datetimeFigureOut">
              <a:rPr lang="ar-SA" smtClean="0"/>
              <a:t>13/10/1443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E8E1-FBBC-422F-A202-88EC505BE5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876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1E30-31FC-43C2-8364-6C01EC9A1F2F}" type="datetimeFigureOut">
              <a:rPr lang="ar-SA" smtClean="0"/>
              <a:t>13/10/1443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E8E1-FBBC-422F-A202-88EC505BE5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304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1E30-31FC-43C2-8364-6C01EC9A1F2F}" type="datetimeFigureOut">
              <a:rPr lang="ar-SA" smtClean="0"/>
              <a:t>13/10/1443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E8E1-FBBC-422F-A202-88EC505BE5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139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1E30-31FC-43C2-8364-6C01EC9A1F2F}" type="datetimeFigureOut">
              <a:rPr lang="ar-SA" smtClean="0"/>
              <a:t>13/10/1443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E8E1-FBBC-422F-A202-88EC505BE5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37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1E30-31FC-43C2-8364-6C01EC9A1F2F}" type="datetimeFigureOut">
              <a:rPr lang="ar-SA" smtClean="0"/>
              <a:t>13/10/1443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E8E1-FBBC-422F-A202-88EC505BE5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887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1E30-31FC-43C2-8364-6C01EC9A1F2F}" type="datetimeFigureOut">
              <a:rPr lang="ar-SA" smtClean="0"/>
              <a:t>13/10/1443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E8E1-FBBC-422F-A202-88EC505BE5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480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1E30-31FC-43C2-8364-6C01EC9A1F2F}" type="datetimeFigureOut">
              <a:rPr lang="ar-SA" smtClean="0"/>
              <a:t>13/10/1443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E8E1-FBBC-422F-A202-88EC505BE5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664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1E30-31FC-43C2-8364-6C01EC9A1F2F}" type="datetimeFigureOut">
              <a:rPr lang="ar-SA" smtClean="0"/>
              <a:t>13/10/1443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E8E1-FBBC-422F-A202-88EC505BE5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999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D1E30-31FC-43C2-8364-6C01EC9A1F2F}" type="datetimeFigureOut">
              <a:rPr lang="ar-SA" smtClean="0"/>
              <a:t>13/10/1443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E8E1-FBBC-422F-A202-88EC505BE5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060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صورة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564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14"/>
          <p:cNvSpPr>
            <a:spLocks noChangeArrowheads="1" noChangeShapeType="1" noTextEdit="1"/>
          </p:cNvSpPr>
          <p:nvPr/>
        </p:nvSpPr>
        <p:spPr bwMode="auto">
          <a:xfrm>
            <a:off x="2886076" y="1785939"/>
            <a:ext cx="4467225" cy="4738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ar-SA" sz="3600" kern="10">
              <a:gradFill rotWithShape="1">
                <a:gsLst>
                  <a:gs pos="0">
                    <a:srgbClr val="002F47"/>
                  </a:gs>
                  <a:gs pos="50000">
                    <a:srgbClr val="006699"/>
                  </a:gs>
                  <a:gs pos="100000">
                    <a:srgbClr val="002F47"/>
                  </a:gs>
                </a:gsLst>
                <a:lin ang="5400000" scaled="1"/>
              </a:gradFill>
              <a:effectLst>
                <a:prstShdw prst="shdw17" dist="17961" dir="2700000">
                  <a:srgbClr val="003D5C"/>
                </a:prst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0" y="720726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Medical physics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3D5C"/>
                  </a:prstShdw>
                </a:effectLst>
                <a:latin typeface="Times New Roman" pitchFamily="18" charset="0"/>
                <a:cs typeface="Times New Roman" pitchFamily="18" charset="0"/>
              </a:rPr>
              <a:t> first year  </a:t>
            </a:r>
            <a:endParaRPr lang="en-AU" sz="2800" kern="10" dirty="0"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003D5C"/>
                </a:prst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صورة 1" descr="C:\Users\haithemjwad\Desktop\شعار جامعة البصرة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228600"/>
            <a:ext cx="13763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C:\Users\HP\Desktop\fifth_copy_400x4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176" y="182564"/>
            <a:ext cx="152082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</a:t>
            </a:r>
            <a:r>
              <a:rPr lang="en-US" dirty="0" err="1"/>
              <a:t>Basrah</a:t>
            </a:r>
            <a:r>
              <a:rPr lang="en-US"/>
              <a:t>-College of Medicine-Physiology Department</a:t>
            </a:r>
            <a:endParaRPr lang="ar-SA" dirty="0"/>
          </a:p>
        </p:txBody>
      </p:sp>
      <p:sp>
        <p:nvSpPr>
          <p:cNvPr id="5128" name="عنصر نائب لرقم الشريحة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04A9CA40-D8BC-4B7C-9F7B-40EEBD919E4E}" type="slidenum">
              <a:rPr lang="ar-SA" altLang="ar-SA" sz="1200" smtClean="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</a:t>
            </a:fld>
            <a:endParaRPr lang="ar-SA" altLang="ar-SA" sz="1200" dirty="0">
              <a:solidFill>
                <a:srgbClr val="898989"/>
              </a:solidFill>
            </a:endParaRPr>
          </a:p>
        </p:txBody>
      </p:sp>
      <p:sp>
        <p:nvSpPr>
          <p:cNvPr id="5129" name="مستطيل 5"/>
          <p:cNvSpPr>
            <a:spLocks noChangeArrowheads="1"/>
          </p:cNvSpPr>
          <p:nvPr/>
        </p:nvSpPr>
        <p:spPr bwMode="auto">
          <a:xfrm>
            <a:off x="1735138" y="4394200"/>
            <a:ext cx="3962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Assistants professor 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S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Dr.Mohammed</a:t>
            </a: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Ali Jaber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Physiology Department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Medicine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altLang="ar-S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Basrah</a:t>
            </a:r>
            <a:endParaRPr lang="en-US" alt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0" name="عنوان 1"/>
          <p:cNvSpPr txBox="1">
            <a:spLocks/>
          </p:cNvSpPr>
          <p:nvPr/>
        </p:nvSpPr>
        <p:spPr bwMode="auto">
          <a:xfrm>
            <a:off x="2423319" y="1268413"/>
            <a:ext cx="7772400" cy="185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br>
              <a:rPr lang="en-US" altLang="ar-S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ar-S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L27</a:t>
            </a:r>
            <a:br>
              <a:rPr lang="en-US" altLang="ar-S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ar-S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Signals From The Heart- </a:t>
            </a:r>
            <a:br>
              <a:rPr lang="en-US" altLang="ar-S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ar-SA" sz="2800" b="1" dirty="0">
              <a:solidFill>
                <a:srgbClr val="0070C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06960" y="6352143"/>
            <a:ext cx="508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/12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9123710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1774826" y="2863851"/>
            <a:ext cx="8208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ar-IQ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potential between any two gives the relative amplitude and direction of the electric dipole vector in the frontal plane</a:t>
            </a:r>
          </a:p>
        </p:txBody>
      </p:sp>
      <p:pic>
        <p:nvPicPr>
          <p:cNvPr id="16387" name="صورة 1" descr="C:\Users\Ghania\Pictures\Cap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"/>
          <a:stretch>
            <a:fillRect/>
          </a:stretch>
        </p:blipFill>
        <p:spPr bwMode="auto">
          <a:xfrm>
            <a:off x="5375276" y="3581400"/>
            <a:ext cx="5186363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4292600"/>
            <a:ext cx="2590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625476"/>
            <a:ext cx="514985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Rectangle 1"/>
          <p:cNvSpPr>
            <a:spLocks noChangeArrowheads="1"/>
          </p:cNvSpPr>
          <p:nvPr/>
        </p:nvSpPr>
        <p:spPr bwMode="auto">
          <a:xfrm>
            <a:off x="1919289" y="260351"/>
            <a:ext cx="835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ar-IQ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electrical connections for Leads,(the standard limb leads).</a:t>
            </a:r>
            <a:endParaRPr lang="en-US" altLang="ar-IQ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16392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CCA94502-6F22-451B-9A57-8055BDB08AEF}" type="slidenum">
              <a:rPr lang="ar-SA" altLang="ar-SA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10</a:t>
            </a:fld>
            <a:endParaRPr lang="ar-SA" altLang="ar-SA" sz="1200">
              <a:solidFill>
                <a:srgbClr val="898989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31164" y="6352143"/>
            <a:ext cx="508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/12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5639619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08214"/>
            <a:ext cx="341947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صورة 1" descr="C:\Users\Ghania\Pictures\Cap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"/>
          <a:stretch>
            <a:fillRect/>
          </a:stretch>
        </p:blipFill>
        <p:spPr bwMode="auto">
          <a:xfrm>
            <a:off x="4648201" y="1136650"/>
            <a:ext cx="62198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838200" y="269877"/>
            <a:ext cx="1050309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rtl="0" eaLnBrk="1" hangingPunct="1">
              <a:defRPr/>
            </a:pPr>
            <a:r>
              <a:rPr lang="en-US" altLang="ar-IQ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electric dipole of the heart</a:t>
            </a:r>
          </a:p>
          <a:p>
            <a:pPr marL="457200" indent="-457200" algn="l" rtl="0">
              <a:buFont typeface="Arial" pitchFamily="34" charset="0"/>
              <a:buChar char="•"/>
              <a:defRPr/>
            </a:pPr>
            <a:r>
              <a:rPr lang="en-US" altLang="ar-IQ" sz="2400" b="1" dirty="0">
                <a:latin typeface="Times New Roman" pitchFamily="18" charset="0"/>
                <a:cs typeface="Times New Roman" pitchFamily="18" charset="0"/>
              </a:rPr>
              <a:t>The electric dipole of the heart projected on the frontal plane. </a:t>
            </a:r>
          </a:p>
          <a:p>
            <a:pPr marL="457200" indent="-457200" algn="l" rtl="0">
              <a:buFont typeface="Arial" pitchFamily="34" charset="0"/>
              <a:buChar char="•"/>
              <a:defRPr/>
            </a:pPr>
            <a:r>
              <a:rPr lang="en-US" altLang="ar-IQ" sz="2400" b="1" dirty="0">
                <a:latin typeface="Times New Roman" pitchFamily="18" charset="0"/>
                <a:cs typeface="Times New Roman" pitchFamily="18" charset="0"/>
              </a:rPr>
              <a:t>For electrical purposes the three electrodes (RA ,  LA , and LL )  can be thought of as the points of a triangle , </a:t>
            </a:r>
            <a:r>
              <a:rPr lang="en-US" altLang="ar-IQ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Einthoven triangle. 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17414" name="عنصر نائب لرقم الشريحة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BD74CF45-A948-408E-87FF-A7809F9DBE17}" type="slidenum">
              <a:rPr lang="ar-SA" altLang="ar-SA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11</a:t>
            </a:fld>
            <a:endParaRPr lang="ar-SA" altLang="ar-SA" sz="1200">
              <a:solidFill>
                <a:srgbClr val="898989"/>
              </a:solidFill>
            </a:endParaRPr>
          </a:p>
        </p:txBody>
      </p:sp>
      <p:sp>
        <p:nvSpPr>
          <p:cNvPr id="17415" name="مستطيل 3"/>
          <p:cNvSpPr>
            <a:spLocks noChangeArrowheads="1"/>
          </p:cNvSpPr>
          <p:nvPr/>
        </p:nvSpPr>
        <p:spPr bwMode="auto">
          <a:xfrm>
            <a:off x="345746" y="5648325"/>
            <a:ext cx="6335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six unipolar chest leads, also called precordial or V leads,( V</a:t>
            </a:r>
            <a:r>
              <a:rPr lang="en-US" altLang="ar-SA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ar-SA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en-US" altLang="ar-SA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,V</a:t>
            </a:r>
            <a:r>
              <a:rPr lang="en-US" altLang="ar-SA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,V</a:t>
            </a:r>
            <a:r>
              <a:rPr lang="en-US" altLang="ar-SA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 V</a:t>
            </a:r>
            <a:r>
              <a:rPr lang="en-US" altLang="ar-SA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ar-SA" alt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مستطيل 6"/>
          <p:cNvSpPr>
            <a:spLocks noChangeArrowheads="1"/>
          </p:cNvSpPr>
          <p:nvPr/>
        </p:nvSpPr>
        <p:spPr bwMode="auto">
          <a:xfrm>
            <a:off x="387825" y="4629150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augmented lead (the unipolar limb leads AVR ، AVL ، AVF ), </a:t>
            </a:r>
            <a:endParaRPr lang="ar-SA" alt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15527" y="6352143"/>
            <a:ext cx="508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/12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65115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675" y="709684"/>
            <a:ext cx="8379725" cy="57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0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مستطيل 2"/>
          <p:cNvSpPr>
            <a:spLocks noChangeArrowheads="1"/>
          </p:cNvSpPr>
          <p:nvPr/>
        </p:nvSpPr>
        <p:spPr bwMode="auto">
          <a:xfrm>
            <a:off x="1981201" y="165101"/>
            <a:ext cx="503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IQ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human heart (</a:t>
            </a:r>
            <a:r>
              <a:rPr lang="en-US" altLang="ar-IQ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heart muscle</a:t>
            </a:r>
            <a:r>
              <a:rPr lang="en-US" altLang="ar-IQ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ar-IQ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7258"/>
            <a:ext cx="548640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صورة 6" descr="ØµÙØ±Ø© Ø°Ø§Øª ØµÙØ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603" y="3124994"/>
            <a:ext cx="52451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8198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8DEE6CF8-C5D9-4741-8997-598E8502F346}" type="slidenum">
              <a:rPr lang="ar-SA" altLang="ar-SA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2</a:t>
            </a:fld>
            <a:endParaRPr lang="ar-SA" altLang="ar-SA" sz="1200">
              <a:solidFill>
                <a:srgbClr val="898989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06960" y="6352143"/>
            <a:ext cx="508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/15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0163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مستطيل 1"/>
          <p:cNvSpPr>
            <a:spLocks noChangeArrowheads="1"/>
          </p:cNvSpPr>
          <p:nvPr/>
        </p:nvSpPr>
        <p:spPr bwMode="auto">
          <a:xfrm>
            <a:off x="809625" y="287487"/>
            <a:ext cx="7343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ar-IQ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Signals From The Heart- </a:t>
            </a:r>
          </a:p>
        </p:txBody>
      </p:sp>
      <p:sp>
        <p:nvSpPr>
          <p:cNvPr id="8196" name="مستطيل 2"/>
          <p:cNvSpPr>
            <a:spLocks noChangeArrowheads="1"/>
          </p:cNvSpPr>
          <p:nvPr/>
        </p:nvSpPr>
        <p:spPr bwMode="auto">
          <a:xfrm>
            <a:off x="408154" y="955676"/>
            <a:ext cx="8651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Sinoatrial (SA)node , or the pacemaker :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muscle cells located in the right atrium,   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2" descr="CH18 Internal Conduction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603375"/>
            <a:ext cx="63373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9222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F9EC66AC-4A66-42CB-A2ED-801F02C7D465}" type="slidenum">
              <a:rPr lang="ar-SA" altLang="ar-SA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3</a:t>
            </a:fld>
            <a:endParaRPr lang="ar-SA" altLang="ar-SA" sz="1200">
              <a:solidFill>
                <a:srgbClr val="898989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06960" y="6352143"/>
            <a:ext cx="508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/12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8698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64108" y="805218"/>
            <a:ext cx="6096000" cy="30314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Pacemakers of the Heart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 Node - Dominant pacemaker with an intrinsic rate of 60 - 100 beats/minute.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 Node - Back-up pacemaker with an intrinsic rate of 40 - 60 beats/minute.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Ventricular cells - Back-up pacemaker with an intrinsic rate of 20 - 45 bpm.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108" y="805218"/>
            <a:ext cx="5117910" cy="478681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789942" y="6352143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4/12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4249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s://i.imgur.com/a3gkAS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9" y="989013"/>
            <a:ext cx="553243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مستطيل 3"/>
          <p:cNvSpPr>
            <a:spLocks noChangeArrowheads="1"/>
          </p:cNvSpPr>
          <p:nvPr/>
        </p:nvSpPr>
        <p:spPr bwMode="auto">
          <a:xfrm>
            <a:off x="1944688" y="1295400"/>
            <a:ext cx="3238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Depolarization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Repolarization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atria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44" name="مستطيل 1"/>
          <p:cNvSpPr>
            <a:spLocks noChangeArrowheads="1"/>
          </p:cNvSpPr>
          <p:nvPr/>
        </p:nvSpPr>
        <p:spPr bwMode="auto">
          <a:xfrm>
            <a:off x="1524000" y="3527425"/>
            <a:ext cx="33337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Atrioventriculer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(AV) node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initiates the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depolarization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Repolarization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ventricles   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10247" name="عنصر نائب لرقم الشريحة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093AA6CF-5100-4D64-A0CD-8C7264D3911D}" type="slidenum">
              <a:rPr lang="ar-SA" altLang="ar-SA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5</a:t>
            </a:fld>
            <a:endParaRPr lang="ar-SA" altLang="ar-SA" sz="1200">
              <a:solidFill>
                <a:srgbClr val="898989"/>
              </a:solidFill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3863976" y="2060575"/>
            <a:ext cx="1319213" cy="85725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V="1">
            <a:off x="4648201" y="3527425"/>
            <a:ext cx="727075" cy="37623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مستطيل 1"/>
          <p:cNvSpPr>
            <a:spLocks noChangeArrowheads="1"/>
          </p:cNvSpPr>
          <p:nvPr/>
        </p:nvSpPr>
        <p:spPr bwMode="auto">
          <a:xfrm>
            <a:off x="1185862" y="290016"/>
            <a:ext cx="7343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ar-IQ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Signals From The Heart- 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906960" y="6352143"/>
            <a:ext cx="508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/12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56518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1" descr="conduction system best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7401"/>
            <a:ext cx="44958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7010400" y="2971800"/>
            <a:ext cx="228600" cy="4572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7391400" y="3657600"/>
            <a:ext cx="381000" cy="15240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 flipV="1">
            <a:off x="6934200" y="3581400"/>
            <a:ext cx="76200" cy="30480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V="1">
            <a:off x="8382000" y="3733800"/>
            <a:ext cx="0" cy="30480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526" name="Freeform 22"/>
          <p:cNvSpPr>
            <a:spLocks/>
          </p:cNvSpPr>
          <p:nvPr/>
        </p:nvSpPr>
        <p:spPr bwMode="auto">
          <a:xfrm>
            <a:off x="7391400" y="3886200"/>
            <a:ext cx="304800" cy="1066800"/>
          </a:xfrm>
          <a:custGeom>
            <a:avLst/>
            <a:gdLst>
              <a:gd name="T0" fmla="*/ 2147483646 w 144"/>
              <a:gd name="T1" fmla="*/ 0 h 714"/>
              <a:gd name="T2" fmla="*/ 2147483646 w 144"/>
              <a:gd name="T3" fmla="*/ 2147483646 h 714"/>
              <a:gd name="T4" fmla="*/ 2147483646 w 144"/>
              <a:gd name="T5" fmla="*/ 2147483646 h 714"/>
              <a:gd name="T6" fmla="*/ 2147483646 w 144"/>
              <a:gd name="T7" fmla="*/ 2147483646 h 714"/>
              <a:gd name="T8" fmla="*/ 2147483646 w 144"/>
              <a:gd name="T9" fmla="*/ 2147483646 h 714"/>
              <a:gd name="T10" fmla="*/ 2147483646 w 144"/>
              <a:gd name="T11" fmla="*/ 2147483646 h 714"/>
              <a:gd name="T12" fmla="*/ 2147483646 w 144"/>
              <a:gd name="T13" fmla="*/ 2147483646 h 714"/>
              <a:gd name="T14" fmla="*/ 2147483646 w 144"/>
              <a:gd name="T15" fmla="*/ 2147483646 h 714"/>
              <a:gd name="T16" fmla="*/ 0 w 144"/>
              <a:gd name="T17" fmla="*/ 2147483646 h 7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4"/>
              <a:gd name="T28" fmla="*/ 0 h 714"/>
              <a:gd name="T29" fmla="*/ 144 w 144"/>
              <a:gd name="T30" fmla="*/ 714 h 7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4" h="714">
                <a:moveTo>
                  <a:pt x="144" y="0"/>
                </a:moveTo>
                <a:cubicBezTo>
                  <a:pt x="142" y="12"/>
                  <a:pt x="141" y="24"/>
                  <a:pt x="138" y="36"/>
                </a:cubicBezTo>
                <a:cubicBezTo>
                  <a:pt x="135" y="48"/>
                  <a:pt x="126" y="72"/>
                  <a:pt x="126" y="72"/>
                </a:cubicBezTo>
                <a:cubicBezTo>
                  <a:pt x="123" y="170"/>
                  <a:pt x="121" y="290"/>
                  <a:pt x="108" y="390"/>
                </a:cubicBezTo>
                <a:cubicBezTo>
                  <a:pt x="104" y="426"/>
                  <a:pt x="85" y="476"/>
                  <a:pt x="78" y="510"/>
                </a:cubicBezTo>
                <a:cubicBezTo>
                  <a:pt x="74" y="529"/>
                  <a:pt x="60" y="564"/>
                  <a:pt x="60" y="564"/>
                </a:cubicBezTo>
                <a:cubicBezTo>
                  <a:pt x="53" y="643"/>
                  <a:pt x="61" y="609"/>
                  <a:pt x="42" y="666"/>
                </a:cubicBezTo>
                <a:cubicBezTo>
                  <a:pt x="38" y="678"/>
                  <a:pt x="42" y="698"/>
                  <a:pt x="30" y="702"/>
                </a:cubicBezTo>
                <a:cubicBezTo>
                  <a:pt x="8" y="709"/>
                  <a:pt x="18" y="705"/>
                  <a:pt x="0" y="714"/>
                </a:cubicBezTo>
              </a:path>
            </a:pathLst>
          </a:custGeom>
          <a:noFill/>
          <a:ln w="57150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530" name="Freeform 26"/>
          <p:cNvSpPr>
            <a:spLocks/>
          </p:cNvSpPr>
          <p:nvPr/>
        </p:nvSpPr>
        <p:spPr bwMode="auto">
          <a:xfrm>
            <a:off x="7772400" y="3810000"/>
            <a:ext cx="228600" cy="1143000"/>
          </a:xfrm>
          <a:custGeom>
            <a:avLst/>
            <a:gdLst>
              <a:gd name="T0" fmla="*/ 0 w 103"/>
              <a:gd name="T1" fmla="*/ 0 h 804"/>
              <a:gd name="T2" fmla="*/ 2147483646 w 103"/>
              <a:gd name="T3" fmla="*/ 2147483646 h 804"/>
              <a:gd name="T4" fmla="*/ 2147483646 w 103"/>
              <a:gd name="T5" fmla="*/ 2147483646 h 804"/>
              <a:gd name="T6" fmla="*/ 2147483646 w 103"/>
              <a:gd name="T7" fmla="*/ 2147483646 h 804"/>
              <a:gd name="T8" fmla="*/ 2147483646 w 103"/>
              <a:gd name="T9" fmla="*/ 2147483646 h 804"/>
              <a:gd name="T10" fmla="*/ 2147483646 w 103"/>
              <a:gd name="T11" fmla="*/ 2147483646 h 8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3"/>
              <a:gd name="T19" fmla="*/ 0 h 804"/>
              <a:gd name="T20" fmla="*/ 103 w 103"/>
              <a:gd name="T21" fmla="*/ 804 h 8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3" h="804">
                <a:moveTo>
                  <a:pt x="0" y="0"/>
                </a:moveTo>
                <a:cubicBezTo>
                  <a:pt x="11" y="16"/>
                  <a:pt x="24" y="54"/>
                  <a:pt x="24" y="54"/>
                </a:cubicBezTo>
                <a:cubicBezTo>
                  <a:pt x="32" y="110"/>
                  <a:pt x="28" y="167"/>
                  <a:pt x="42" y="222"/>
                </a:cubicBezTo>
                <a:cubicBezTo>
                  <a:pt x="47" y="319"/>
                  <a:pt x="59" y="414"/>
                  <a:pt x="72" y="510"/>
                </a:cubicBezTo>
                <a:cubicBezTo>
                  <a:pt x="76" y="540"/>
                  <a:pt x="90" y="570"/>
                  <a:pt x="96" y="600"/>
                </a:cubicBezTo>
                <a:cubicBezTo>
                  <a:pt x="103" y="748"/>
                  <a:pt x="102" y="680"/>
                  <a:pt x="102" y="804"/>
                </a:cubicBezTo>
              </a:path>
            </a:pathLst>
          </a:custGeom>
          <a:noFill/>
          <a:ln w="57150">
            <a:solidFill>
              <a:srgbClr val="FF505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531" name="Freeform 27"/>
          <p:cNvSpPr>
            <a:spLocks/>
          </p:cNvSpPr>
          <p:nvPr/>
        </p:nvSpPr>
        <p:spPr bwMode="auto">
          <a:xfrm>
            <a:off x="7010400" y="3886200"/>
            <a:ext cx="457200" cy="1066800"/>
          </a:xfrm>
          <a:custGeom>
            <a:avLst/>
            <a:gdLst>
              <a:gd name="T0" fmla="*/ 2147483646 w 240"/>
              <a:gd name="T1" fmla="*/ 2147483646 h 510"/>
              <a:gd name="T2" fmla="*/ 2147483646 w 240"/>
              <a:gd name="T3" fmla="*/ 2147483646 h 510"/>
              <a:gd name="T4" fmla="*/ 2147483646 w 240"/>
              <a:gd name="T5" fmla="*/ 2147483646 h 510"/>
              <a:gd name="T6" fmla="*/ 2147483646 w 240"/>
              <a:gd name="T7" fmla="*/ 2147483646 h 510"/>
              <a:gd name="T8" fmla="*/ 2147483646 w 240"/>
              <a:gd name="T9" fmla="*/ 2147483646 h 510"/>
              <a:gd name="T10" fmla="*/ 2147483646 w 240"/>
              <a:gd name="T11" fmla="*/ 2147483646 h 510"/>
              <a:gd name="T12" fmla="*/ 2147483646 w 240"/>
              <a:gd name="T13" fmla="*/ 2147483646 h 510"/>
              <a:gd name="T14" fmla="*/ 0 w 240"/>
              <a:gd name="T15" fmla="*/ 0 h 5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0"/>
              <a:gd name="T25" fmla="*/ 0 h 510"/>
              <a:gd name="T26" fmla="*/ 240 w 240"/>
              <a:gd name="T27" fmla="*/ 510 h 5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0" h="510">
                <a:moveTo>
                  <a:pt x="240" y="510"/>
                </a:moveTo>
                <a:cubicBezTo>
                  <a:pt x="218" y="508"/>
                  <a:pt x="195" y="510"/>
                  <a:pt x="174" y="504"/>
                </a:cubicBezTo>
                <a:cubicBezTo>
                  <a:pt x="161" y="500"/>
                  <a:pt x="162" y="476"/>
                  <a:pt x="156" y="468"/>
                </a:cubicBezTo>
                <a:cubicBezTo>
                  <a:pt x="151" y="462"/>
                  <a:pt x="144" y="460"/>
                  <a:pt x="138" y="456"/>
                </a:cubicBezTo>
                <a:cubicBezTo>
                  <a:pt x="129" y="430"/>
                  <a:pt x="117" y="410"/>
                  <a:pt x="108" y="384"/>
                </a:cubicBezTo>
                <a:cubicBezTo>
                  <a:pt x="92" y="337"/>
                  <a:pt x="88" y="282"/>
                  <a:pt x="60" y="240"/>
                </a:cubicBezTo>
                <a:cubicBezTo>
                  <a:pt x="52" y="189"/>
                  <a:pt x="38" y="140"/>
                  <a:pt x="24" y="90"/>
                </a:cubicBezTo>
                <a:cubicBezTo>
                  <a:pt x="16" y="61"/>
                  <a:pt x="0" y="30"/>
                  <a:pt x="0" y="0"/>
                </a:cubicBezTo>
              </a:path>
            </a:pathLst>
          </a:custGeom>
          <a:noFill/>
          <a:ln w="57150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532" name="Freeform 28"/>
          <p:cNvSpPr>
            <a:spLocks/>
          </p:cNvSpPr>
          <p:nvPr/>
        </p:nvSpPr>
        <p:spPr bwMode="auto">
          <a:xfrm>
            <a:off x="8067676" y="3886200"/>
            <a:ext cx="314325" cy="1066800"/>
          </a:xfrm>
          <a:custGeom>
            <a:avLst/>
            <a:gdLst>
              <a:gd name="T0" fmla="*/ 0 w 198"/>
              <a:gd name="T1" fmla="*/ 2147483646 h 526"/>
              <a:gd name="T2" fmla="*/ 2147483646 w 198"/>
              <a:gd name="T3" fmla="*/ 2147483646 h 526"/>
              <a:gd name="T4" fmla="*/ 2147483646 w 198"/>
              <a:gd name="T5" fmla="*/ 2147483646 h 526"/>
              <a:gd name="T6" fmla="*/ 2147483646 w 198"/>
              <a:gd name="T7" fmla="*/ 2147483646 h 526"/>
              <a:gd name="T8" fmla="*/ 2147483646 w 198"/>
              <a:gd name="T9" fmla="*/ 2147483646 h 526"/>
              <a:gd name="T10" fmla="*/ 2147483646 w 198"/>
              <a:gd name="T11" fmla="*/ 2147483646 h 526"/>
              <a:gd name="T12" fmla="*/ 2147483646 w 198"/>
              <a:gd name="T13" fmla="*/ 2147483646 h 526"/>
              <a:gd name="T14" fmla="*/ 2147483646 w 198"/>
              <a:gd name="T15" fmla="*/ 0 h 5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8"/>
              <a:gd name="T25" fmla="*/ 0 h 526"/>
              <a:gd name="T26" fmla="*/ 198 w 198"/>
              <a:gd name="T27" fmla="*/ 526 h 5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8" h="526">
                <a:moveTo>
                  <a:pt x="0" y="498"/>
                </a:moveTo>
                <a:cubicBezTo>
                  <a:pt x="19" y="526"/>
                  <a:pt x="27" y="523"/>
                  <a:pt x="60" y="516"/>
                </a:cubicBezTo>
                <a:cubicBezTo>
                  <a:pt x="102" y="488"/>
                  <a:pt x="97" y="448"/>
                  <a:pt x="108" y="402"/>
                </a:cubicBezTo>
                <a:cubicBezTo>
                  <a:pt x="115" y="371"/>
                  <a:pt x="126" y="356"/>
                  <a:pt x="138" y="330"/>
                </a:cubicBezTo>
                <a:cubicBezTo>
                  <a:pt x="155" y="292"/>
                  <a:pt x="146" y="301"/>
                  <a:pt x="156" y="264"/>
                </a:cubicBezTo>
                <a:cubicBezTo>
                  <a:pt x="159" y="252"/>
                  <a:pt x="168" y="228"/>
                  <a:pt x="168" y="228"/>
                </a:cubicBezTo>
                <a:cubicBezTo>
                  <a:pt x="171" y="179"/>
                  <a:pt x="171" y="141"/>
                  <a:pt x="186" y="96"/>
                </a:cubicBezTo>
                <a:cubicBezTo>
                  <a:pt x="191" y="64"/>
                  <a:pt x="198" y="32"/>
                  <a:pt x="198" y="0"/>
                </a:cubicBezTo>
              </a:path>
            </a:pathLst>
          </a:custGeom>
          <a:noFill/>
          <a:ln w="57150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</a:p>
        </p:txBody>
      </p:sp>
      <p:sp>
        <p:nvSpPr>
          <p:cNvPr id="11276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A28F7C89-F62A-4C8B-BA25-20AEBA9B96BF}" type="slidenum">
              <a:rPr lang="en-US" altLang="ar-SA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6</a:t>
            </a:fld>
            <a:endParaRPr lang="en-US" altLang="ar-SA" sz="1200">
              <a:solidFill>
                <a:srgbClr val="898989"/>
              </a:solidFill>
            </a:endParaRPr>
          </a:p>
        </p:txBody>
      </p:sp>
      <p:pic>
        <p:nvPicPr>
          <p:cNvPr id="11277" name="Picture 4" descr="http://www.nataliescasebook.com/img/Case-7/Conduc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4" y="1296988"/>
            <a:ext cx="413067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مستطيل 1"/>
          <p:cNvSpPr>
            <a:spLocks noChangeArrowheads="1"/>
          </p:cNvSpPr>
          <p:nvPr/>
        </p:nvSpPr>
        <p:spPr bwMode="auto">
          <a:xfrm>
            <a:off x="1955801" y="100013"/>
            <a:ext cx="7343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ar-IQ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Signals From The Heart- </a:t>
            </a:r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auto">
          <a:xfrm>
            <a:off x="570801" y="473870"/>
            <a:ext cx="101137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algn="l" rtl="0">
              <a:spcBef>
                <a:spcPct val="0"/>
              </a:spcBef>
              <a:buNone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record of the heart’s potential on the skin is called the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electrocardiogram (ECG)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906960" y="6352143"/>
            <a:ext cx="508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/12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96910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  <p:bldP spid="21517" grpId="0" animBg="1"/>
      <p:bldP spid="21522" grpId="0" animBg="1"/>
      <p:bldP spid="21525" grpId="0" animBg="1"/>
      <p:bldP spid="21526" grpId="0" animBg="1"/>
      <p:bldP spid="21530" grpId="0" animBg="1"/>
      <p:bldP spid="21531" grpId="0" animBg="1"/>
      <p:bldP spid="21532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صورة 1" descr="C:\Users\Ghania\Pictures\2015-04-21\IMAGE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1" y="1262063"/>
            <a:ext cx="7129463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893888" y="736601"/>
            <a:ext cx="82280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r>
              <a:rPr lang="en-US" altLang="ar-S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Schematic of </a:t>
            </a:r>
            <a:r>
              <a:rPr lang="en-US" altLang="ar-IQ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action potential moving down the wall of the heart . </a:t>
            </a:r>
            <a:endParaRPr lang="ar-IQ" altLang="ar-IQ" sz="2400" b="1">
              <a:latin typeface="Arial" panose="020B0604020202020204" pitchFamily="34" charset="0"/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2324100" y="112714"/>
            <a:ext cx="4554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en-US" altLang="ar-IQ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action potential in heart</a:t>
            </a:r>
            <a:endParaRPr lang="en-US" altLang="ar-IQ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 rot="4214534">
            <a:off x="8085139" y="1976439"/>
            <a:ext cx="827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IQ" sz="1800">
                <a:latin typeface="Times New Roman" panose="02020603050405020304" pitchFamily="18" charset="0"/>
                <a:cs typeface="Times New Roman" panose="02020603050405020304" pitchFamily="18" charset="0"/>
              </a:rPr>
              <a:t>(torso)</a:t>
            </a:r>
            <a:endParaRPr lang="ar-IQ" altLang="ar-IQ" sz="1800">
              <a:latin typeface="Arial" panose="020B0604020202020204" pitchFamily="34" charset="0"/>
            </a:endParaRPr>
          </a:p>
        </p:txBody>
      </p:sp>
      <p:pic>
        <p:nvPicPr>
          <p:cNvPr id="13318" name="Picture 2" descr="http://image.slidesharecdn.com/heart-110505063350-phpapp02/95/heart-45-728.jpg?cb=13045773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4" t="15265" b="41624"/>
          <a:stretch>
            <a:fillRect/>
          </a:stretch>
        </p:blipFill>
        <p:spPr bwMode="auto">
          <a:xfrm>
            <a:off x="1657351" y="3646488"/>
            <a:ext cx="2447925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13320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468E1268-181B-4CC6-BC20-DB4FB03761B7}" type="slidenum">
              <a:rPr lang="ar-SA" altLang="ar-SA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7</a:t>
            </a:fld>
            <a:endParaRPr lang="ar-SA" altLang="ar-SA" sz="1200">
              <a:solidFill>
                <a:srgbClr val="898989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06960" y="6352143"/>
            <a:ext cx="508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/12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443307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صورة 1" descr="C:\Users\Ghania\Pictures\2015-04-21\IMAGE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"/>
          <a:stretch>
            <a:fillRect/>
          </a:stretch>
        </p:blipFill>
        <p:spPr bwMode="auto">
          <a:xfrm>
            <a:off x="5303839" y="1089026"/>
            <a:ext cx="5113337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579564" y="0"/>
            <a:ext cx="6872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en-US" altLang="ar-IQ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potential distribution on the chest</a:t>
            </a:r>
            <a:endParaRPr lang="en-US" altLang="ar-IQ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1919288" y="836614"/>
            <a:ext cx="33845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potential distribution on the chest at the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ventricles are one-half depolarized </a:t>
            </a:r>
            <a:endParaRPr lang="ar-IQ" altLang="ar-IQ" sz="2400" b="1">
              <a:latin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59375" y="1809750"/>
            <a:ext cx="1081088" cy="827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14343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6CD5E2E-6E1A-4485-AABB-1EFF4F3DB81E}" type="slidenum">
              <a:rPr lang="ar-SA" altLang="ar-SA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8</a:t>
            </a:fld>
            <a:endParaRPr lang="ar-SA" altLang="ar-SA" sz="1200">
              <a:solidFill>
                <a:srgbClr val="898989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906960" y="6352143"/>
            <a:ext cx="508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/12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3639992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مستطيل 1"/>
          <p:cNvSpPr>
            <a:spLocks noChangeArrowheads="1"/>
          </p:cNvSpPr>
          <p:nvPr/>
        </p:nvSpPr>
        <p:spPr bwMode="auto">
          <a:xfrm>
            <a:off x="3008313" y="80964"/>
            <a:ext cx="460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Electrocardiographic planes </a:t>
            </a:r>
            <a:endParaRPr lang="ar-IQ" altLang="ar-IQ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مستطيل 2"/>
          <p:cNvSpPr>
            <a:spLocks noChangeArrowheads="1"/>
          </p:cNvSpPr>
          <p:nvPr/>
        </p:nvSpPr>
        <p:spPr bwMode="auto">
          <a:xfrm>
            <a:off x="838200" y="727076"/>
            <a:ext cx="8374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electrocardiographic planes : </a:t>
            </a: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Frontal plane ,Transverse plane , Sagittal plane</a:t>
            </a:r>
            <a:endParaRPr lang="en-US" alt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1628775"/>
            <a:ext cx="5278438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مستطيل 1"/>
          <p:cNvSpPr>
            <a:spLocks noChangeArrowheads="1"/>
          </p:cNvSpPr>
          <p:nvPr/>
        </p:nvSpPr>
        <p:spPr bwMode="auto">
          <a:xfrm>
            <a:off x="382137" y="1628775"/>
            <a:ext cx="57853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surface electrodes for obtaining the ECG  are the most commonly located on the : Right arm RA , Left arm LA , &amp; Left leg LL  </a:t>
            </a:r>
            <a:endParaRPr lang="en-US" altLang="ar-IQ" sz="2400" b="1" dirty="0"/>
          </a:p>
        </p:txBody>
      </p:sp>
      <p:pic>
        <p:nvPicPr>
          <p:cNvPr id="15366" name="صورة 1" descr="C:\Users\Ghania\Pictures\Captur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r="-2" b="1683"/>
          <a:stretch>
            <a:fillRect/>
          </a:stretch>
        </p:blipFill>
        <p:spPr bwMode="auto">
          <a:xfrm>
            <a:off x="1498601" y="3282950"/>
            <a:ext cx="3743325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15368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BE4B3D10-C413-4636-9E26-574448BCC913}" type="slidenum">
              <a:rPr lang="ar-SA" altLang="ar-SA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9</a:t>
            </a:fld>
            <a:endParaRPr lang="ar-SA" altLang="ar-SA" sz="1200">
              <a:solidFill>
                <a:srgbClr val="898989"/>
              </a:solidFill>
            </a:endParaRPr>
          </a:p>
        </p:txBody>
      </p:sp>
      <p:sp>
        <p:nvSpPr>
          <p:cNvPr id="12294" name="مستطيل 1"/>
          <p:cNvSpPr>
            <a:spLocks noChangeArrowheads="1"/>
          </p:cNvSpPr>
          <p:nvPr/>
        </p:nvSpPr>
        <p:spPr bwMode="auto">
          <a:xfrm>
            <a:off x="191069" y="5976938"/>
            <a:ext cx="80794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electrical connections for  Leads I ,II ,and III </a:t>
            </a:r>
            <a:endParaRPr lang="en-US" altLang="ar-IQ" sz="2400" b="1" dirty="0"/>
          </a:p>
        </p:txBody>
      </p:sp>
      <p:sp>
        <p:nvSpPr>
          <p:cNvPr id="11" name="مستطيل 10"/>
          <p:cNvSpPr/>
          <p:nvPr/>
        </p:nvSpPr>
        <p:spPr>
          <a:xfrm>
            <a:off x="906960" y="6352143"/>
            <a:ext cx="508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/12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64431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2293" grpId="0"/>
      <p:bldP spid="122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4|24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8|69.9|1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74.3|39.6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465</Words>
  <Application>Microsoft Office PowerPoint</Application>
  <PresentationFormat>شاشة عريضة</PresentationFormat>
  <Paragraphs>67</Paragraphs>
  <Slides>12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ahmed ali</cp:lastModifiedBy>
  <cp:revision>23</cp:revision>
  <dcterms:created xsi:type="dcterms:W3CDTF">2021-06-28T16:01:09Z</dcterms:created>
  <dcterms:modified xsi:type="dcterms:W3CDTF">2022-05-14T05:44:40Z</dcterms:modified>
</cp:coreProperties>
</file>